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sldIdLst>
    <p:sldId id="1888" r:id="rId5"/>
  </p:sldIdLst>
  <p:sldSz cx="9144000" cy="6858000" type="screen4x3"/>
  <p:notesSz cx="7010400" cy="92964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  <a:srgbClr val="3C4D55"/>
    <a:srgbClr val="D5B36B"/>
    <a:srgbClr val="9E8D7A"/>
    <a:srgbClr val="635749"/>
    <a:srgbClr val="092A60"/>
    <a:srgbClr val="7A3F39"/>
    <a:srgbClr val="769BA3"/>
    <a:srgbClr val="7D8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49" autoAdjust="0"/>
  </p:normalViewPr>
  <p:slideViewPr>
    <p:cSldViewPr snapToGrid="0">
      <p:cViewPr varScale="1">
        <p:scale>
          <a:sx n="45" d="100"/>
          <a:sy n="45" d="100"/>
        </p:scale>
        <p:origin x="536" y="36"/>
      </p:cViewPr>
      <p:guideLst/>
    </p:cSldViewPr>
  </p:slideViewPr>
  <p:outlineViewPr>
    <p:cViewPr>
      <p:scale>
        <a:sx n="25" d="100"/>
        <a:sy n="25" d="100"/>
      </p:scale>
      <p:origin x="0" y="-361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E1BF66-C8D4-40C7-B836-383FEEEAE40B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D5718-B7A2-46F8-8179-34F283AA4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314666"/>
            <a:ext cx="4328160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4079967"/>
            <a:ext cx="4328160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" y="259527"/>
            <a:ext cx="3267192" cy="16335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43281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F5EA9E26-B897-4E28-A084-8F4E389525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98" y="0"/>
            <a:ext cx="4571602" cy="6858000"/>
          </a:xfrm>
          <a:prstGeom prst="rect">
            <a:avLst/>
          </a:prstGeom>
          <a:effectLst/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6C9F925-299D-47DD-A78D-6B15F3C30C54}"/>
              </a:ext>
            </a:extLst>
          </p:cNvPr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59000">
                <a:schemeClr val="accent4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F1360-F16E-4AFF-B268-17F63C18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C13A56-F931-4151-8228-96A428AA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" y="6324598"/>
            <a:ext cx="766572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3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acult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rgbClr val="FBD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10F72-1BC9-4FF9-B0C4-4D06659C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1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A4778E-EC42-42ED-A4E4-A9DF1D5EE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81" y="1155068"/>
            <a:ext cx="4120619" cy="4874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>
            <a:spLocks/>
          </p:cNvSpPr>
          <p:nvPr userDrawn="1"/>
        </p:nvSpPr>
        <p:spPr>
          <a:xfrm>
            <a:off x="-15240" y="1155068"/>
            <a:ext cx="9144000" cy="4874258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7000">
                <a:schemeClr val="bg1">
                  <a:alpha val="3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4A3FE-D2EA-4A50-97DC-AD0F92C121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6B3996B-CC48-45F2-B582-A8D71C9CA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" y="341635"/>
            <a:ext cx="8442960" cy="823594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C18682-99D7-4D3D-8DEF-BA21133D2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410436"/>
            <a:ext cx="4354513" cy="43573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59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40A6315-52CE-4628-AC2A-A7FBCC9EF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8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314666"/>
            <a:ext cx="4328160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4079967"/>
            <a:ext cx="4328160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" y="259527"/>
            <a:ext cx="3267192" cy="16335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43281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5A9B340F-1CCE-42CD-96CA-5CDDD5DCA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744" y="0"/>
            <a:ext cx="45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20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314666"/>
            <a:ext cx="4328160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" y="4079967"/>
            <a:ext cx="4328160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4" y="259527"/>
            <a:ext cx="3267192" cy="16335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43281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71463D81-1E40-426E-A926-B532C742AB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20" y="0"/>
            <a:ext cx="4578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4E7799-8A07-43C7-859D-4479CDD45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958" y="0"/>
            <a:ext cx="54867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" y="2314666"/>
            <a:ext cx="3583915" cy="1567180"/>
          </a:xfrm>
        </p:spPr>
        <p:txBody>
          <a:bodyPr vert="horz" lIns="0" tIns="0" rIns="0" bIns="0" anchor="b">
            <a:normAutofit/>
          </a:bodyPr>
          <a:lstStyle>
            <a:lvl1pPr algn="ctr">
              <a:defRPr sz="3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Emerging Leaders Forum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" y="4079967"/>
            <a:ext cx="3583915" cy="1655762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Participant Handbook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BEFF10-0F25-450C-A5FC-19421666C0BC}"/>
              </a:ext>
            </a:extLst>
          </p:cNvPr>
          <p:cNvCxnSpPr>
            <a:cxnSpLocks/>
          </p:cNvCxnSpPr>
          <p:nvPr userDrawn="1"/>
        </p:nvCxnSpPr>
        <p:spPr>
          <a:xfrm>
            <a:off x="91440" y="3973286"/>
            <a:ext cx="358391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2D4919E6-57B7-4BC2-B0CB-2418419F30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196" y="5302043"/>
            <a:ext cx="3267192" cy="16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3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55B98-FF3E-4CA3-AD6C-0B9E0ABCF9D4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DD04D-881B-4C19-A05E-76AFDD7EE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4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8EFDF1F-9A3A-4BC0-8AE2-CD841C31CDFD}"/>
              </a:ext>
            </a:extLst>
          </p:cNvPr>
          <p:cNvSpPr/>
          <p:nvPr userDrawn="1"/>
        </p:nvSpPr>
        <p:spPr>
          <a:xfrm>
            <a:off x="0" y="0"/>
            <a:ext cx="9144000" cy="16335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922464"/>
            <a:ext cx="5370512" cy="2852737"/>
          </a:xfrm>
        </p:spPr>
        <p:txBody>
          <a:bodyPr vert="horz"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4878389"/>
            <a:ext cx="5370512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088FF4B-D7AE-44DF-8258-5455F125D23F}"/>
              </a:ext>
            </a:extLst>
          </p:cNvPr>
          <p:cNvCxnSpPr>
            <a:cxnSpLocks/>
          </p:cNvCxnSpPr>
          <p:nvPr userDrawn="1"/>
        </p:nvCxnSpPr>
        <p:spPr>
          <a:xfrm>
            <a:off x="357188" y="4790441"/>
            <a:ext cx="537051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C3F467E7-4554-4383-9132-49FFA4F750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082" y="87628"/>
            <a:ext cx="3267192" cy="1633597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1A8D88-E56E-4EAA-AE24-C0A694EDF5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156" y="1633539"/>
            <a:ext cx="4687044" cy="49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118C1E-1999-429B-AD64-6B7EB008027C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F1D08-C7E1-4573-B993-21ED14CD9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2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48582"/>
            <a:ext cx="3868340" cy="249299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64571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48582"/>
            <a:ext cx="3887391" cy="249299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64571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8D3D6-178F-4D28-80EB-80D134057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6DB4F-3E83-49D7-AAC6-147FB3A88172}"/>
              </a:ext>
            </a:extLst>
          </p:cNvPr>
          <p:cNvSpPr/>
          <p:nvPr userDrawn="1"/>
        </p:nvSpPr>
        <p:spPr>
          <a:xfrm>
            <a:off x="0" y="311788"/>
            <a:ext cx="9144000" cy="8997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62A0-98F8-4A6C-A9B9-BDCA7C27245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E4A3FE-D2EA-4A50-97DC-AD0F92C12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03" y="6176962"/>
            <a:ext cx="660397" cy="6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140" y="341635"/>
            <a:ext cx="8442960" cy="823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" y="1825625"/>
            <a:ext cx="8442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" y="6324598"/>
            <a:ext cx="7665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2920" y="6324598"/>
            <a:ext cx="39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E62A0-98F8-4A6C-A9B9-BDCA7C2724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72" r:id="rId10"/>
    <p:sldLayoutId id="2147483676" r:id="rId11"/>
    <p:sldLayoutId id="2147483673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4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60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3325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Ø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4C2616-B7C4-4864-B43A-7E5ED4A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r>
              <a:rPr lang="en-US" dirty="0"/>
              <a:t>2024 Scott D. Boden ELF Program Agenda - </a:t>
            </a:r>
            <a:br>
              <a:rPr lang="en-US" dirty="0"/>
            </a:br>
            <a:r>
              <a:rPr lang="en-US" dirty="0"/>
              <a:t>June 18 &amp; 19, St. Louis, MO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D2138-9535-249A-9FFE-6829557236E9}"/>
              </a:ext>
            </a:extLst>
          </p:cNvPr>
          <p:cNvSpPr txBox="1"/>
          <p:nvPr/>
        </p:nvSpPr>
        <p:spPr>
          <a:xfrm>
            <a:off x="465963" y="1866956"/>
            <a:ext cx="3960000" cy="324000"/>
          </a:xfrm>
          <a:prstGeom prst="round2Same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FFFFFF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Day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CF533B-BC3E-7C07-C6D8-B0E8125DF1C0}"/>
              </a:ext>
            </a:extLst>
          </p:cNvPr>
          <p:cNvSpPr txBox="1"/>
          <p:nvPr/>
        </p:nvSpPr>
        <p:spPr>
          <a:xfrm>
            <a:off x="4825225" y="1866956"/>
            <a:ext cx="3960000" cy="324000"/>
          </a:xfrm>
          <a:prstGeom prst="round2Same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 sz="1400" b="1">
                <a:solidFill>
                  <a:srgbClr val="FFFFFF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Day 2</a:t>
            </a:r>
          </a:p>
        </p:txBody>
      </p:sp>
      <p:graphicFrame>
        <p:nvGraphicFramePr>
          <p:cNvPr id="96" name="Table 42">
            <a:extLst>
              <a:ext uri="{FF2B5EF4-FFF2-40B4-BE49-F238E27FC236}">
                <a16:creationId xmlns:a16="http://schemas.microsoft.com/office/drawing/2014/main" id="{B5FD0F64-DDA7-FB28-713D-186442E8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7025"/>
              </p:ext>
            </p:extLst>
          </p:nvPr>
        </p:nvGraphicFramePr>
        <p:xfrm>
          <a:off x="4825225" y="2225672"/>
          <a:ext cx="3960000" cy="309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74">
                  <a:extLst>
                    <a:ext uri="{9D8B030D-6E8A-4147-A177-3AD203B41FA5}">
                      <a16:colId xmlns:a16="http://schemas.microsoft.com/office/drawing/2014/main" val="85571715"/>
                    </a:ext>
                  </a:extLst>
                </a:gridCol>
                <a:gridCol w="3017426">
                  <a:extLst>
                    <a:ext uri="{9D8B030D-6E8A-4147-A177-3AD203B41FA5}">
                      <a16:colId xmlns:a16="http://schemas.microsoft.com/office/drawing/2014/main" val="2786800533"/>
                    </a:ext>
                  </a:extLst>
                </a:gridCol>
              </a:tblGrid>
              <a:tr h="286879"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27558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08:00 – 08:10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94861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08:10 – 09:40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Balancing Collaboration and Decisiveness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023479"/>
                  </a:ext>
                </a:extLst>
              </a:tr>
              <a:tr h="2362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09:40 – 10:00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2714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 – 12:00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Taking Actions: Negotiating to Mobilize Resources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40998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12:00 – 01:00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Lunch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57381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01:00 – 02:10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Influencing Others 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864345"/>
                  </a:ext>
                </a:extLst>
              </a:tr>
              <a:tr h="228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02:10 – 02:20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161754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02:20 – 03:40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Holding Others Accountable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371304"/>
                  </a:ext>
                </a:extLst>
              </a:tr>
              <a:tr h="31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03:40 – 04:00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Closing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91303"/>
                  </a:ext>
                </a:extLst>
              </a:tr>
            </a:tbl>
          </a:graphicData>
        </a:graphic>
      </p:graphicFrame>
      <p:graphicFrame>
        <p:nvGraphicFramePr>
          <p:cNvPr id="97" name="Table 42">
            <a:extLst>
              <a:ext uri="{FF2B5EF4-FFF2-40B4-BE49-F238E27FC236}">
                <a16:creationId xmlns:a16="http://schemas.microsoft.com/office/drawing/2014/main" id="{4A7DB089-A192-C554-511D-57BDC74AD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31829"/>
              </p:ext>
            </p:extLst>
          </p:nvPr>
        </p:nvGraphicFramePr>
        <p:xfrm>
          <a:off x="465963" y="2225672"/>
          <a:ext cx="3960000" cy="299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74">
                  <a:extLst>
                    <a:ext uri="{9D8B030D-6E8A-4147-A177-3AD203B41FA5}">
                      <a16:colId xmlns:a16="http://schemas.microsoft.com/office/drawing/2014/main" val="85571715"/>
                    </a:ext>
                  </a:extLst>
                </a:gridCol>
                <a:gridCol w="3017426">
                  <a:extLst>
                    <a:ext uri="{9D8B030D-6E8A-4147-A177-3AD203B41FA5}">
                      <a16:colId xmlns:a16="http://schemas.microsoft.com/office/drawing/2014/main" val="2786800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Time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727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12:30 – 12:40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94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12:40 – 01:00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023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01:00 – 02:30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 Baselining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278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02:30 – 02:45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AOA Presidential Line and Programs Overview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376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02:45 – 03:00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32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03:00 – 04:50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Structuring and Prioritizing Potential Solutions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26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04:50 – 05:00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Closing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04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05:00 – 06:00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Time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04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06:00 – 07:30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Leaders Reception</a:t>
                      </a:r>
                    </a:p>
                  </a:txBody>
                  <a:tcPr marL="36000" marR="36000" marT="73152" marB="73152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69892"/>
                  </a:ext>
                </a:extLst>
              </a:tr>
            </a:tbl>
          </a:graphicData>
        </a:graphic>
      </p:graphicFrame>
      <p:sp>
        <p:nvSpPr>
          <p:cNvPr id="98" name="Slide Number Placeholder 4">
            <a:extLst>
              <a:ext uri="{FF2B5EF4-FFF2-40B4-BE49-F238E27FC236}">
                <a16:creationId xmlns:a16="http://schemas.microsoft.com/office/drawing/2014/main" id="{D0A9696C-A23F-369D-FE67-CF7C97D6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2920" y="6324598"/>
            <a:ext cx="392430" cy="365125"/>
          </a:xfrm>
        </p:spPr>
        <p:txBody>
          <a:bodyPr/>
          <a:lstStyle/>
          <a:p>
            <a:fld id="{09BE62A0-98F8-4A6C-A9B9-BDCA7C2724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68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21.0.2123"/>
  <p:tag name="SLIDO_PRESENTATION_ID" val="00000000-0000-0000-0000-000000000000"/>
  <p:tag name="SLIDO_EVENT_UUID" val="94f1e7d0-6a48-454a-9263-df5f7003a00f"/>
  <p:tag name="SLIDO_EVENT_SECTION_UUID" val="610bd2ed-61e2-48a8-bd83-972810368d73"/>
  <p:tag name="THINKCELLUNDODONOTDELETE" val="0"/>
  <p:tag name="THINKCELLPRESENTATIONDONOTDELETE" val="&lt;?xml version=&quot;1.0&quot; encoding=&quot;UTF-16&quot; standalone=&quot;yes&quot;?&gt;&lt;root reqver=&quot;27037&quot;&gt;&lt;version val=&quot;3283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heme/theme1.xml><?xml version="1.0" encoding="utf-8"?>
<a:theme xmlns:a="http://schemas.openxmlformats.org/drawingml/2006/main" name="Office Theme">
  <a:themeElements>
    <a:clrScheme name="AOA">
      <a:dk1>
        <a:srgbClr val="3D4D55"/>
      </a:dk1>
      <a:lt1>
        <a:srgbClr val="FFFFFF"/>
      </a:lt1>
      <a:dk2>
        <a:srgbClr val="BCD4D6"/>
      </a:dk2>
      <a:lt2>
        <a:srgbClr val="506C74"/>
      </a:lt2>
      <a:accent1>
        <a:srgbClr val="759BA3"/>
      </a:accent1>
      <a:accent2>
        <a:srgbClr val="5D8089"/>
      </a:accent2>
      <a:accent3>
        <a:srgbClr val="506C74"/>
      </a:accent3>
      <a:accent4>
        <a:srgbClr val="3D4D55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xtLst>
          <a:ext uri="{909E8E84-426E-40DD-AFC4-6F175D3DCCD1}">
            <a14:hiddenFill xmlns:a14="http://schemas.microsoft.com/office/drawing/2010/main">
              <a:solidFill>
                <a:scrgbClr r="0" g="0" b="0"/>
              </a:solidFill>
            </a14:hiddenFill>
          </a:ext>
        </a:extLst>
      </a:spPr>
      <a:bodyPr vert="horz" wrap="square" lIns="0" tIns="0" rIns="0" bIns="0" rtlCol="0">
        <a:spAutoFit/>
      </a:bodyPr>
      <a:lstStyle>
        <a:defPPr marL="230188" indent="-230188" algn="l">
          <a:buFont typeface="Wingdings" panose="05000000000000000000" pitchFamily="2" charset="2"/>
          <a:buChar char="§"/>
          <a:defRPr sz="1400" dirty="0" smtClean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000e6-256d-491a-be67-33296e7b13ee" xsi:nil="true"/>
    <lcf76f155ced4ddcb4097134ff3c332f xmlns="0442b678-f91b-4516-903a-adf45fd051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5AEA1D5E362B469B27082600488281" ma:contentTypeVersion="18" ma:contentTypeDescription="Create a new document." ma:contentTypeScope="" ma:versionID="c51c82c4f6cfa31faeda659eb1046dc5">
  <xsd:schema xmlns:xsd="http://www.w3.org/2001/XMLSchema" xmlns:xs="http://www.w3.org/2001/XMLSchema" xmlns:p="http://schemas.microsoft.com/office/2006/metadata/properties" xmlns:ns2="0442b678-f91b-4516-903a-adf45fd05160" xmlns:ns3="5df000e6-256d-491a-be67-33296e7b13ee" targetNamespace="http://schemas.microsoft.com/office/2006/metadata/properties" ma:root="true" ma:fieldsID="9d547355b34104bcfedae86d02ec6fe3" ns2:_="" ns3:_="">
    <xsd:import namespace="0442b678-f91b-4516-903a-adf45fd05160"/>
    <xsd:import namespace="5df000e6-256d-491a-be67-33296e7b1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b678-f91b-4516-903a-adf45fd05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55f47f-ff99-4910-adb5-65988ba65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000e6-256d-491a-be67-33296e7b1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f024db-3b80-4a69-939c-794534861a75}" ma:internalName="TaxCatchAll" ma:showField="CatchAllData" ma:web="5df000e6-256d-491a-be67-33296e7b1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C9F643-3C4B-44DD-8AAD-45E418BF44EB}">
  <ds:schemaRefs>
    <ds:schemaRef ds:uri="http://schemas.microsoft.com/office/2006/metadata/properties"/>
    <ds:schemaRef ds:uri="http://schemas.microsoft.com/office/infopath/2007/PartnerControls"/>
    <ds:schemaRef ds:uri="5df000e6-256d-491a-be67-33296e7b13ee"/>
    <ds:schemaRef ds:uri="0442b678-f91b-4516-903a-adf45fd05160"/>
  </ds:schemaRefs>
</ds:datastoreItem>
</file>

<file path=customXml/itemProps2.xml><?xml version="1.0" encoding="utf-8"?>
<ds:datastoreItem xmlns:ds="http://schemas.openxmlformats.org/officeDocument/2006/customXml" ds:itemID="{8DB75457-129E-4C19-A0C5-EB999E54B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0D7E78-A74E-4A96-BCCD-4A1660E56D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42b678-f91b-4516-903a-adf45fd05160"/>
    <ds:schemaRef ds:uri="5df000e6-256d-491a-be67-33296e7b1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91936</TotalTime>
  <Words>128</Words>
  <Application>Microsoft Office PowerPoint</Application>
  <PresentationFormat>On-screen Show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Wingdings</vt:lpstr>
      <vt:lpstr>Office Theme</vt:lpstr>
      <vt:lpstr>2024 Scott D. Boden ELF Program Agenda -  June 18 &amp; 19, St. Louis, 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Leader Forum</dc:title>
  <dc:creator>Phil E</dc:creator>
  <cp:lastModifiedBy>Emily Clark</cp:lastModifiedBy>
  <cp:revision>211</cp:revision>
  <cp:lastPrinted>2022-05-10T16:49:02Z</cp:lastPrinted>
  <dcterms:created xsi:type="dcterms:W3CDTF">2021-11-24T16:19:27Z</dcterms:created>
  <dcterms:modified xsi:type="dcterms:W3CDTF">2024-05-06T21:28:55Z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0.21.0.2123</vt:lpwstr>
  </property>
  <property fmtid="{D5CDD505-2E9C-101B-9397-08002B2CF9AE}" pid="3" name="ContentTypeId">
    <vt:lpwstr>0x0101009D5AEA1D5E362B469B27082600488281</vt:lpwstr>
  </property>
  <property fmtid="{D5CDD505-2E9C-101B-9397-08002B2CF9AE}" pid="4" name="MediaServiceImageTags">
    <vt:lpwstr/>
  </property>
</Properties>
</file>